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328" r:id="rId4"/>
    <p:sldId id="310" r:id="rId5"/>
    <p:sldId id="312" r:id="rId6"/>
    <p:sldId id="322" r:id="rId7"/>
    <p:sldId id="329" r:id="rId8"/>
    <p:sldId id="318" r:id="rId9"/>
    <p:sldId id="320" r:id="rId10"/>
    <p:sldId id="323" r:id="rId11"/>
    <p:sldId id="324" r:id="rId12"/>
    <p:sldId id="331" r:id="rId13"/>
    <p:sldId id="332" r:id="rId14"/>
    <p:sldId id="330" r:id="rId15"/>
    <p:sldId id="325" r:id="rId16"/>
    <p:sldId id="333" r:id="rId17"/>
    <p:sldId id="334" r:id="rId18"/>
    <p:sldId id="326" r:id="rId19"/>
    <p:sldId id="321" r:id="rId20"/>
    <p:sldId id="311" r:id="rId21"/>
    <p:sldId id="302" r:id="rId22"/>
    <p:sldId id="315" r:id="rId23"/>
    <p:sldId id="327" r:id="rId24"/>
    <p:sldId id="313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87715" autoAdjust="0"/>
  </p:normalViewPr>
  <p:slideViewPr>
    <p:cSldViewPr snapToGrid="0" snapToObjects="1">
      <p:cViewPr varScale="1">
        <p:scale>
          <a:sx n="71" d="100"/>
          <a:sy n="71" d="100"/>
        </p:scale>
        <p:origin x="1810" y="41"/>
      </p:cViewPr>
      <p:guideLst/>
    </p:cSldViewPr>
  </p:slideViewPr>
  <p:outlineViewPr>
    <p:cViewPr>
      <p:scale>
        <a:sx n="33" d="100"/>
        <a:sy n="33" d="100"/>
      </p:scale>
      <p:origin x="0" y="-4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C055-F69C-AB4C-8AB0-849FD7A0B3CB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5EE0-2BE8-E043-ADFA-486C4E02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% diversity stats</a:t>
            </a:r>
            <a:r>
              <a:rPr lang="en-US" baseline="0" dirty="0"/>
              <a:t> at each 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$50 to reschedule or change test taking site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1. Correlations between GRE Quantitative scores and continuous measures of student progress and productivity.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Scatterplots of GRE Quantitative scores and (A) Time to Defense regression coefficient = 0.00, p = .83, R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0.00,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2 Standardized regression coefficients reported after controlling for other admissions criteria. Cohort fixed effects are included for each model. Coefficients of zero appear as missing bars. *p &lt; .05. **p &lt; .01. ***p &lt; .001.</a:t>
            </a:r>
          </a:p>
          <a:p>
            <a:endParaRPr lang="en-US" dirty="0"/>
          </a:p>
          <a:p>
            <a:r>
              <a:rPr lang="en-US" dirty="0"/>
              <a:t>Noted limitations of data – only captures students enrolled in the program (not those who did not enroll or weren’t accepted); does not account for PI variability or research area variability (time to publication, presentation could vary)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Verbal and Quantitative significant for International students</a:t>
            </a:r>
          </a:p>
          <a:p>
            <a:pPr lvl="0"/>
            <a:r>
              <a:rPr lang="en-US" dirty="0"/>
              <a:t>Writing significant for Domestic students</a:t>
            </a:r>
          </a:p>
          <a:p>
            <a:pPr lvl="0"/>
            <a:r>
              <a:rPr lang="en-US" dirty="0"/>
              <a:t>None are significant for both domestic and international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correlation determined between TOEFL and time to graduate or grad GPA for international MS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P=0.0212 for Male students in GRE W% and Grad GPA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C5EE0-2BE8-E043-ADFA-486C4E0245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6157570"/>
            <a:ext cx="2447544" cy="463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538480"/>
            <a:ext cx="8184662" cy="825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41"/>
            <a:ext cx="8197114" cy="3722215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6157570"/>
            <a:ext cx="2447544" cy="463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15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2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6157570"/>
            <a:ext cx="2447544" cy="463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18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6157570"/>
            <a:ext cx="2447544" cy="4632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211286109" TargetMode="External"/><Relationship Id="rId2" Type="http://schemas.openxmlformats.org/officeDocument/2006/relationships/hyperlink" Target="https://docs.google.com/spreadsheets/d/1MYcxZMhf97H5Uxr2Y7XndHn6eEC5oO8XWQi2PU5jLxQ/edit#gi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71/journal.pone.020657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ric.ed.gov/?id=EJ1034780" TargetMode="External"/><Relationship Id="rId3" Type="http://schemas.openxmlformats.org/officeDocument/2006/relationships/hyperlink" Target="https://www.ets.org/Media/Research/pdf/RR-05-" TargetMode="External"/><Relationship Id="rId7" Type="http://schemas.openxmlformats.org/officeDocument/2006/relationships/hyperlink" Target="https://www.ncbi.nlm.nih.gov/pubmed/11271753" TargetMode="External"/><Relationship Id="rId2" Type="http://schemas.openxmlformats.org/officeDocument/2006/relationships/hyperlink" Target="http://www.sciencemag.org/careers/2017/06/gres-dont-predict-grad-school-success-what-d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journals.plos.org/plosone/article?id=10.1371/journal.pone.0169121" TargetMode="External"/><Relationship Id="rId5" Type="http://schemas.openxmlformats.org/officeDocument/2006/relationships/hyperlink" Target="https://www.ets.org/s/gre/pdf/snapshot_test_taker_data_2017.pdf" TargetMode="External"/><Relationship Id="rId10" Type="http://schemas.openxmlformats.org/officeDocument/2006/relationships/hyperlink" Target="https://www.ncbi.nlm.nih.gov/pubmed/30735085" TargetMode="External"/><Relationship Id="rId4" Type="http://schemas.openxmlformats.org/officeDocument/2006/relationships/hyperlink" Target="http://www.ets.org/gre/guide" TargetMode="External"/><Relationship Id="rId9" Type="http://schemas.openxmlformats.org/officeDocument/2006/relationships/hyperlink" Target="http://www.molbiolcell.org/content/25/4/429.lo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71/journal.pone.020657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4708" y="2451368"/>
            <a:ext cx="7631770" cy="14793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Analysis of the utility of the GRE in UW </a:t>
            </a:r>
            <a:r>
              <a:rPr lang="en-US" dirty="0" err="1">
                <a:latin typeface="Open Sans Light"/>
              </a:rPr>
              <a:t>ChemE</a:t>
            </a:r>
            <a:r>
              <a:rPr lang="en-US" dirty="0">
                <a:latin typeface="Open Sans Light"/>
              </a:rPr>
              <a:t> Admissions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F7EFC5F-0A75-4C6F-B946-73AD53E236C5}"/>
              </a:ext>
            </a:extLst>
          </p:cNvPr>
          <p:cNvSpPr txBox="1">
            <a:spLocks/>
          </p:cNvSpPr>
          <p:nvPr/>
        </p:nvSpPr>
        <p:spPr>
          <a:xfrm>
            <a:off x="704708" y="4280168"/>
            <a:ext cx="7631770" cy="1479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29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3750" b="0" i="0" kern="1200" baseline="0">
                <a:solidFill>
                  <a:schemeClr val="tx1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1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Open Sans Light"/>
              </a:rPr>
              <a:t>Elizabeth Nance</a:t>
            </a:r>
          </a:p>
          <a:p>
            <a:endParaRPr lang="en-US" sz="2400" dirty="0">
              <a:latin typeface="Open Sans Light"/>
            </a:endParaRPr>
          </a:p>
          <a:p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*Used by UW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ChemE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faculty in Autumn 2019 to discuss removal of the GRE requirement</a:t>
            </a:r>
            <a:endParaRPr lang="en-US" sz="2400" i="1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075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9AD2AF-E78E-4D09-9D8A-7A23EAA2C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562708"/>
            <a:ext cx="8184662" cy="800800"/>
          </a:xfrm>
        </p:spPr>
        <p:txBody>
          <a:bodyPr>
            <a:normAutofit/>
          </a:bodyPr>
          <a:lstStyle/>
          <a:p>
            <a:r>
              <a:rPr lang="en-US" dirty="0"/>
              <a:t>GRE scores for international students plotted verse number of quarters to finish MS degree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EAC1E-665D-4D20-813F-1FCCF20FC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4843305"/>
            <a:ext cx="8196210" cy="90891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General conclusion: no correlation between any GRE score and the number of quarters to complete an MS degree for international MS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73E9F-8E17-4EC2-B315-4DE4701E3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97"/>
          <a:stretch/>
        </p:blipFill>
        <p:spPr>
          <a:xfrm>
            <a:off x="-10051" y="2230733"/>
            <a:ext cx="3012205" cy="2245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ADE9A-8D0F-48B7-BA40-FE5706A1D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97"/>
          <a:stretch/>
        </p:blipFill>
        <p:spPr>
          <a:xfrm>
            <a:off x="3002154" y="2230732"/>
            <a:ext cx="3012205" cy="2245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00BFF-1183-44B6-BE5A-DCE80DA97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80" r="5183"/>
          <a:stretch/>
        </p:blipFill>
        <p:spPr>
          <a:xfrm>
            <a:off x="6019271" y="2230732"/>
            <a:ext cx="3012205" cy="22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FDDA5-039D-430D-8464-A9B70E877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93336"/>
            <a:ext cx="8184662" cy="670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TOEFL scores plotted verse grad GPA and number of quarters to obtain MS degree for MS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EC03C-DC61-4DCA-884B-EB5F2BF1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07" y="2012950"/>
            <a:ext cx="3683000" cy="283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971A7-5330-44DC-A3D1-7DAA4B9E4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7" y="2012950"/>
            <a:ext cx="3683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479B6-5EC4-489B-86F6-4185A98E6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83288"/>
            <a:ext cx="8184662" cy="6802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Relationship between GRE percentile and grad GPA for PhD students (by gender)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C8219-2040-4831-AC0B-B3A979954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7" r="23409"/>
          <a:stretch/>
        </p:blipFill>
        <p:spPr>
          <a:xfrm>
            <a:off x="0" y="2371408"/>
            <a:ext cx="3088473" cy="215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494D2-6B1E-4730-AA4A-62E3C2B7D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2" r="23748"/>
          <a:stretch/>
        </p:blipFill>
        <p:spPr>
          <a:xfrm>
            <a:off x="2967056" y="2331876"/>
            <a:ext cx="3088473" cy="2194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7F9E2-A278-4E08-9778-FE9832677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6" r="23409"/>
          <a:stretch/>
        </p:blipFill>
        <p:spPr>
          <a:xfrm>
            <a:off x="5871338" y="2350133"/>
            <a:ext cx="3088474" cy="2157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FD965-BBDF-4C0F-8F89-673C1131A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93" t="14399" b="66087"/>
          <a:stretch/>
        </p:blipFill>
        <p:spPr>
          <a:xfrm>
            <a:off x="6818115" y="1871798"/>
            <a:ext cx="846294" cy="5526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1257F6-6B99-4244-9D00-83447DE9046F}"/>
              </a:ext>
            </a:extLst>
          </p:cNvPr>
          <p:cNvSpPr/>
          <p:nvPr/>
        </p:nvSpPr>
        <p:spPr>
          <a:xfrm>
            <a:off x="671758" y="5234540"/>
            <a:ext cx="5630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P=0.0212 for Male students in GRE W% and Grad GPA</a:t>
            </a:r>
          </a:p>
        </p:txBody>
      </p:sp>
    </p:spTree>
    <p:extLst>
      <p:ext uri="{BB962C8B-B14F-4D97-AF65-F5344CB8AC3E}">
        <p14:creationId xmlns:p14="http://schemas.microsoft.com/office/powerpoint/2010/main" val="386682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6E852-EA6E-46E7-BA6C-9C4608D66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02902"/>
            <a:ext cx="8184662" cy="760606"/>
          </a:xfrm>
        </p:spPr>
        <p:txBody>
          <a:bodyPr>
            <a:normAutofit/>
          </a:bodyPr>
          <a:lstStyle/>
          <a:p>
            <a:r>
              <a:rPr lang="en-US" dirty="0"/>
              <a:t>Relationship between GRE percentile and grad GPA for PhD students (domestic v international)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59E15-CB87-4C1A-B1D2-4E4CE740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4" r="29427"/>
          <a:stretch/>
        </p:blipFill>
        <p:spPr>
          <a:xfrm>
            <a:off x="57376" y="2602469"/>
            <a:ext cx="2933856" cy="214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0CE3A-F9C8-4D0B-83BC-B9BFFEAB4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74" r="28000"/>
          <a:stretch/>
        </p:blipFill>
        <p:spPr>
          <a:xfrm>
            <a:off x="3023784" y="2602469"/>
            <a:ext cx="2933857" cy="20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DA6A34-CC34-4005-9131-9E925C967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74" r="28000"/>
          <a:stretch/>
        </p:blipFill>
        <p:spPr>
          <a:xfrm>
            <a:off x="5801792" y="2558541"/>
            <a:ext cx="3054628" cy="218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53CA8-422B-41D6-B71A-0E21289EE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02" t="14941" b="65545"/>
          <a:stretch/>
        </p:blipFill>
        <p:spPr>
          <a:xfrm>
            <a:off x="6822831" y="2049809"/>
            <a:ext cx="1180612" cy="5526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F15CC-7E77-4FF0-BEC6-8962D9EC3765}"/>
              </a:ext>
            </a:extLst>
          </p:cNvPr>
          <p:cNvSpPr/>
          <p:nvPr/>
        </p:nvSpPr>
        <p:spPr>
          <a:xfrm>
            <a:off x="671758" y="5251923"/>
            <a:ext cx="5812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P=0.0345 for Domestic students in GRE V% and Grad GPA</a:t>
            </a:r>
          </a:p>
        </p:txBody>
      </p:sp>
    </p:spTree>
    <p:extLst>
      <p:ext uri="{BB962C8B-B14F-4D97-AF65-F5344CB8AC3E}">
        <p14:creationId xmlns:p14="http://schemas.microsoft.com/office/powerpoint/2010/main" val="198398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A79E76-19CD-40BD-BFA8-155ECA8F6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77852"/>
            <a:ext cx="8184662" cy="485655"/>
          </a:xfrm>
        </p:spPr>
        <p:txBody>
          <a:bodyPr/>
          <a:lstStyle/>
          <a:p>
            <a:r>
              <a:rPr lang="en-US" dirty="0"/>
              <a:t>Relationship between GRE % score and time to PhD degree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2FA8B-272B-45D3-BFBF-4DC5A9BBD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7" r="23356"/>
          <a:stretch/>
        </p:blipFill>
        <p:spPr>
          <a:xfrm>
            <a:off x="0" y="2347338"/>
            <a:ext cx="3251685" cy="229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74EEA-7514-45A2-9F4E-866EA167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7" r="23356"/>
          <a:stretch/>
        </p:blipFill>
        <p:spPr>
          <a:xfrm>
            <a:off x="3118971" y="2347339"/>
            <a:ext cx="3179260" cy="229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F1280-B562-4FB5-BC9A-5E7203347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07" r="24279"/>
          <a:stretch/>
        </p:blipFill>
        <p:spPr>
          <a:xfrm>
            <a:off x="5967333" y="2347339"/>
            <a:ext cx="3176667" cy="2266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1015-C0AB-49D1-8541-7783D95DA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39" t="11807" b="64796"/>
          <a:stretch/>
        </p:blipFill>
        <p:spPr>
          <a:xfrm>
            <a:off x="7654415" y="2016023"/>
            <a:ext cx="830280" cy="6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19894-5972-48EA-B71D-3DE626F4B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64158"/>
            <a:ext cx="8184662" cy="499349"/>
          </a:xfrm>
        </p:spPr>
        <p:txBody>
          <a:bodyPr/>
          <a:lstStyle/>
          <a:p>
            <a:r>
              <a:rPr lang="en-US" dirty="0"/>
              <a:t>Relationship between Grad GPA and time to PhD degree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91960-5812-41C5-B886-6DAD6B4D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3"/>
          <a:stretch/>
        </p:blipFill>
        <p:spPr>
          <a:xfrm>
            <a:off x="287580" y="2321167"/>
            <a:ext cx="4107124" cy="252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E29EE-0FBC-4D00-9C7D-F9C7B99F3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3"/>
          <a:stretch/>
        </p:blipFill>
        <p:spPr>
          <a:xfrm>
            <a:off x="4572000" y="2321167"/>
            <a:ext cx="4284420" cy="25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D19DB-DF42-4547-B768-149DC28A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84254"/>
            <a:ext cx="8184662" cy="479253"/>
          </a:xfrm>
        </p:spPr>
        <p:txBody>
          <a:bodyPr/>
          <a:lstStyle/>
          <a:p>
            <a:r>
              <a:rPr lang="en-US" dirty="0"/>
              <a:t>Relationship between TOEFL score and Grad GPA for PhD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FF65B-3E6F-44F0-B4D6-FF7F0D96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3"/>
          <a:stretch/>
        </p:blipFill>
        <p:spPr>
          <a:xfrm>
            <a:off x="1935703" y="2240781"/>
            <a:ext cx="4622800" cy="25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7AA12-EBFD-4664-A99D-01A6EE63A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64158"/>
            <a:ext cx="8184662" cy="499350"/>
          </a:xfrm>
        </p:spPr>
        <p:txBody>
          <a:bodyPr/>
          <a:lstStyle/>
          <a:p>
            <a:r>
              <a:rPr lang="en-US" dirty="0"/>
              <a:t>Data for students who left PhD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7D04B-3954-415B-80E5-A4CD9743D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238" r="40041"/>
          <a:stretch/>
        </p:blipFill>
        <p:spPr>
          <a:xfrm>
            <a:off x="0" y="2172084"/>
            <a:ext cx="2924071" cy="2513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2D790-6050-42A2-A69C-41158B5D6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8" r="40197"/>
          <a:stretch/>
        </p:blipFill>
        <p:spPr>
          <a:xfrm>
            <a:off x="2895774" y="2172083"/>
            <a:ext cx="2924071" cy="2513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2A3D5-09C3-4BF2-A7F2-AF5488473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38" r="40197"/>
          <a:stretch/>
        </p:blipFill>
        <p:spPr>
          <a:xfrm>
            <a:off x="5771452" y="2172084"/>
            <a:ext cx="2924071" cy="2513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FEFC3-2446-4489-9BE4-412D5737B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17" t="15495" r="23421" b="66410"/>
          <a:stretch/>
        </p:blipFill>
        <p:spPr>
          <a:xfrm>
            <a:off x="6229977" y="4865040"/>
            <a:ext cx="844063" cy="512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65178-84C6-447E-B1EE-9ED136CD8539}"/>
              </a:ext>
            </a:extLst>
          </p:cNvPr>
          <p:cNvSpPr txBox="1"/>
          <p:nvPr/>
        </p:nvSpPr>
        <p:spPr>
          <a:xfrm>
            <a:off x="541129" y="4971271"/>
            <a:ext cx="412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Two female students left because identified PhD was not for them</a:t>
            </a:r>
          </a:p>
        </p:txBody>
      </p:sp>
    </p:spTree>
    <p:extLst>
      <p:ext uri="{BB962C8B-B14F-4D97-AF65-F5344CB8AC3E}">
        <p14:creationId xmlns:p14="http://schemas.microsoft.com/office/powerpoint/2010/main" val="28990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B0B47-B46D-4B11-8136-5F23E33A7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3165230"/>
            <a:ext cx="6972300" cy="808749"/>
          </a:xfrm>
        </p:spPr>
        <p:txBody>
          <a:bodyPr/>
          <a:lstStyle/>
          <a:p>
            <a:r>
              <a:rPr lang="en-US" dirty="0"/>
              <a:t>Current Admissions Process</a:t>
            </a:r>
          </a:p>
        </p:txBody>
      </p:sp>
    </p:spTree>
    <p:extLst>
      <p:ext uri="{BB962C8B-B14F-4D97-AF65-F5344CB8AC3E}">
        <p14:creationId xmlns:p14="http://schemas.microsoft.com/office/powerpoint/2010/main" val="279976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DBF24-F6D9-45FC-B18F-297CE4D6E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74206"/>
            <a:ext cx="8184662" cy="489301"/>
          </a:xfrm>
        </p:spPr>
        <p:txBody>
          <a:bodyPr/>
          <a:lstStyle/>
          <a:p>
            <a:r>
              <a:rPr lang="en-US" dirty="0">
                <a:latin typeface="Open Sans Light"/>
              </a:rPr>
              <a:t>Notes from other </a:t>
            </a:r>
            <a:r>
              <a:rPr lang="en-US" dirty="0" err="1">
                <a:latin typeface="Open Sans Light"/>
              </a:rPr>
              <a:t>ChemE</a:t>
            </a:r>
            <a:r>
              <a:rPr lang="en-US" dirty="0">
                <a:latin typeface="Open Sans Light"/>
              </a:rPr>
              <a:t> departments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7B2F-D918-4A26-896D-61FEE64D51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Caltech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only requires the GRE for international students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UCSB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was going to drop the GRE for this cycle, but is doing a trial run to see how important GRE scores are for them for the international schools to which we aren't well calibrated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BUT they are still planning to drop the GRE for next admissions cycle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Efforts at Princeton to drop the GRE in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have not gone well</a:t>
            </a:r>
          </a:p>
        </p:txBody>
      </p:sp>
    </p:spTree>
    <p:extLst>
      <p:ext uri="{BB962C8B-B14F-4D97-AF65-F5344CB8AC3E}">
        <p14:creationId xmlns:p14="http://schemas.microsoft.com/office/powerpoint/2010/main" val="284386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8" y="663191"/>
            <a:ext cx="8184662" cy="687815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Context: Why are we discussing the GRE?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6" y="1619251"/>
            <a:ext cx="8197114" cy="442320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There is a growing movement to stop requiring GRE for grad admissions</a:t>
            </a:r>
            <a:r>
              <a:rPr lang="en-US" baseline="30000" dirty="0">
                <a:solidFill>
                  <a:schemeClr val="accent4">
                    <a:lumMod val="2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166 Bio/Biomed Ph.D. programs (including all of the top ones) have dropped GRE requirements or made GRE optional.</a:t>
            </a:r>
            <a:r>
              <a:rPr lang="en-US" baseline="30000" dirty="0">
                <a:solidFill>
                  <a:schemeClr val="accent4">
                    <a:lumMod val="25000"/>
                  </a:schemeClr>
                </a:solidFill>
              </a:rPr>
              <a:t>2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104 Astronomy Ph.D. programs have dropped GRE requirements 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Computing and Computer Science programs are beginning (MIT, #1; UIUC #5, Cornell #6, Purdue #20)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UW ECE dropped the GRE as an application requirement with a unanimous faculty vote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Important questions that are being asked: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Do we use the GRE in our admissions process?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Is the GRE prohibitive to specific student populations?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Is the GRE predictive of student success (by any standard metric)?</a:t>
            </a:r>
          </a:p>
          <a:p>
            <a:pPr lvl="2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Published data</a:t>
            </a:r>
          </a:p>
          <a:p>
            <a:pPr lvl="2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Our *preliminary* data</a:t>
            </a: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8" y="673240"/>
            <a:ext cx="8184662" cy="677766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Do we use the GRE in our admissions decision-making process?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71758" y="2170444"/>
            <a:ext cx="7581593" cy="3859967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GPA &amp; Individual Course Grades – primary metric for first ranking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Overall student performance (GPA), trends in course grades, grades in specific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-related courses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References – primary metric for second ranking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Strength of recommendation; factors evaluated by referee, especially research performance; Selection of referees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Note: this is a place where implicit bias is most prominent</a:t>
            </a:r>
            <a:r>
              <a:rPr lang="en-US" baseline="30000" dirty="0">
                <a:solidFill>
                  <a:schemeClr val="accent4">
                    <a:lumMod val="25000"/>
                  </a:schemeClr>
                </a:solidFill>
              </a:rPr>
              <a:t>6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Personal Statement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Originality: Not cookie-cutter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Authenticity: Interests and motivations described well and show maturity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Persuasiveness: Statement makes a compelling case for admission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Writing style: Logical progression, pacing, grammar, spelling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Compliance: Within page limit (one page … many were 2 pages, even 3 pages!)</a:t>
            </a:r>
          </a:p>
          <a:p>
            <a:pPr lvl="1"/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58" y="1697047"/>
            <a:ext cx="5277780" cy="424073"/>
          </a:xfrm>
        </p:spPr>
        <p:txBody>
          <a:bodyPr/>
          <a:lstStyle/>
          <a:p>
            <a:pPr lvl="0"/>
            <a:r>
              <a:rPr lang="en-US" dirty="0">
                <a:latin typeface="Open Sans Light"/>
              </a:rPr>
              <a:t>Evaluation of PhD applications (current)</a:t>
            </a:r>
          </a:p>
        </p:txBody>
      </p:sp>
    </p:spTree>
    <p:extLst>
      <p:ext uri="{BB962C8B-B14F-4D97-AF65-F5344CB8AC3E}">
        <p14:creationId xmlns:p14="http://schemas.microsoft.com/office/powerpoint/2010/main" val="95250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BFD2A-625C-8945-A432-1163B67DC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93336"/>
            <a:ext cx="8184662" cy="670172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Do we use the GRE in our admissions decision-making process?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56F21-D5AB-9142-A0FB-E57B620BB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6" y="2110154"/>
            <a:ext cx="8197114" cy="393230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Review personal statement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Careful reading, re-read as necessary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Discuss among admissions committee (usually just GPA &amp; GPC at this point)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Identify possible admits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Decline all others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Re-balance for primary interest and diversity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Make final selections for admission</a:t>
            </a: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3FDBD-CDB9-43E9-94F5-9F62B5A6DE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757" y="1686081"/>
            <a:ext cx="6794271" cy="424073"/>
          </a:xfrm>
        </p:spPr>
        <p:txBody>
          <a:bodyPr/>
          <a:lstStyle/>
          <a:p>
            <a:pPr lvl="0"/>
            <a:r>
              <a:rPr lang="en-US" dirty="0">
                <a:latin typeface="Open Sans Light"/>
              </a:rPr>
              <a:t>Current evaluation of PhD applications near the cut-off</a:t>
            </a:r>
          </a:p>
        </p:txBody>
      </p:sp>
    </p:spTree>
    <p:extLst>
      <p:ext uri="{BB962C8B-B14F-4D97-AF65-F5344CB8AC3E}">
        <p14:creationId xmlns:p14="http://schemas.microsoft.com/office/powerpoint/2010/main" val="195583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AE7A1-090E-4027-8C8E-7ABD4C0C5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73240"/>
            <a:ext cx="8184662" cy="69026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Do we use the GRE in our admissions decision-making process? </a:t>
            </a:r>
          </a:p>
          <a:p>
            <a:endParaRPr lang="en-US" dirty="0">
              <a:latin typeface="Open Sans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C55B-FBBD-45FC-B998-56C1737658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Primary data: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core course grades/GPA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Get at least &gt;2.7 for each class and &gt;3.0 cumulative GPA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Secondary: Letters of recommendation, personal statement, and resume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Tertiary: TOEFL and GRE scores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Focus on verbal and writing portions of GRE (anecdotal)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44590-42E0-42FA-91CA-52FB95A5C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Open Sans Light"/>
              </a:rPr>
              <a:t>Evaluation of MS applications (current)</a:t>
            </a:r>
          </a:p>
          <a:p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0909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B0B47-B46D-4B11-8136-5F23E33A7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3165230"/>
            <a:ext cx="6972300" cy="808749"/>
          </a:xfrm>
        </p:spPr>
        <p:txBody>
          <a:bodyPr/>
          <a:lstStyle/>
          <a:p>
            <a:r>
              <a:rPr lang="en-US" dirty="0"/>
              <a:t>References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23813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8986F-7E65-4364-A38B-A1FC493C86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722810"/>
            <a:ext cx="8184662" cy="64069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40B1C-D1CB-4983-89C6-E525ABCC21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6" y="1838849"/>
            <a:ext cx="8197114" cy="42036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 err="1">
                <a:solidFill>
                  <a:schemeClr val="accent4">
                    <a:lumMod val="25000"/>
                  </a:schemeClr>
                </a:solidFill>
              </a:rPr>
              <a:t>Langin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 K. (2019)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Science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https://doi.org/10.1126/science.caredit.aay2093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Hall, J. Current list of bio/biomedical graduate programs that dropped, or plan to drop, the GRE: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https://docs.google.com/spreadsheets/d/1MYcxZMhf97H5Uxr2Y7XndHn6eEC5oO8XWQi2PU5jLxQ/edit#gid=0</a:t>
            </a:r>
            <a:endParaRPr lang="en-US" sz="1200" dirty="0">
              <a:solidFill>
                <a:schemeClr val="accent4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Miller C and </a:t>
            </a:r>
            <a:r>
              <a:rPr lang="en-US" sz="1200" dirty="0" err="1">
                <a:solidFill>
                  <a:schemeClr val="accent4">
                    <a:lumMod val="25000"/>
                  </a:schemeClr>
                </a:solidFill>
              </a:rPr>
              <a:t>Stassum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 K. (2014)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Nature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510, 303-304; https://doi.org/10.1038/nj7504-303a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Miller C et al (2019)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Sci Adv,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5(1) eaat7550; https://doi.org/10.1126/sciadv.aat7550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Moneta-Koehler L et al (2017) </a:t>
            </a:r>
            <a:r>
              <a:rPr lang="en-US" sz="1200" i="1" dirty="0" err="1">
                <a:solidFill>
                  <a:schemeClr val="accent4">
                    <a:lumMod val="25000"/>
                  </a:schemeClr>
                </a:solidFill>
              </a:rPr>
              <a:t>PLoS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 ONE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12(1): e0166742. https://doi.org/10.1371/journal.pone.0166742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Moss-</a:t>
            </a:r>
            <a:r>
              <a:rPr lang="en-US" sz="1200" dirty="0" err="1">
                <a:solidFill>
                  <a:schemeClr val="accent4">
                    <a:lumMod val="25000"/>
                  </a:schemeClr>
                </a:solidFill>
              </a:rPr>
              <a:t>Racusin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 et al (2012)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PNAS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 109(41), 16474-16479.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hlinkClick r:id="rId3"/>
              </a:rPr>
              <a:t>https://doi.org/10.1073/pnas.1211286109</a:t>
            </a:r>
            <a:endParaRPr lang="en-US" sz="1200" dirty="0">
              <a:solidFill>
                <a:schemeClr val="accent4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Peterson et al (2018) </a:t>
            </a:r>
            <a:r>
              <a:rPr lang="en-US" sz="1200" i="1" dirty="0">
                <a:solidFill>
                  <a:schemeClr val="accent4">
                    <a:lumMod val="25000"/>
                  </a:schemeClr>
                </a:solidFill>
              </a:rPr>
              <a:t>PLOS ONE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https://doi.org/10.1371/journal.pone.0206570</a:t>
            </a:r>
            <a:endParaRPr lang="en-US" sz="1200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1200" i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1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61B03-1411-45FF-B6FA-C16F7E3F7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703384"/>
            <a:ext cx="8184662" cy="660123"/>
          </a:xfrm>
        </p:spPr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D2A2C0-D9C2-4EF1-B402-93F74E84CAC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659304" y="1620817"/>
            <a:ext cx="8197115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sz="10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Bell SM, Blumstein J, Brose K, Carroll A, Chang J, Charles J, et al. Defining success in graduate school. Mol Biol Cell. 2014; 25(13): 1942–1944. pmid:24970485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Benderly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B.L. GREs don't predict grad school success. What does?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Science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Jun. 7,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2017. 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2"/>
              </a:rPr>
              <a:t>http://www.sciencemag.org/careers/2017/06/gres-dont-predict-grad-school-success-what-does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Burton, N. W., and M.-m. Wang. 2005. Predicting Long-term Success in Graduate School: A Collaborative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Validity Study.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ETS Research Report Series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2005: i-61.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3"/>
              </a:rPr>
              <a:t>https://www.ets.org/Media/Research/pdf/RR-05-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7518C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7518C"/>
                </a:solidFill>
                <a:effectLst/>
                <a:latin typeface="Open Sans Light"/>
              </a:rPr>
              <a:t>03.pdf</a:t>
            </a: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Educational Testing Service. 2018.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GRE: Guide to the Use of Scores, 2018-19.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4"/>
              </a:rPr>
              <a:t>http://www.ets.org/gre/guide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Educational Testing Service. 2017.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A Snapshot of Individuals Who Took the GRE General Test.</a:t>
            </a:r>
            <a:b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5"/>
              </a:rPr>
              <a:t>https://www.ets.org/s/gre/pdf/snapshot_test_taker_data_2017.pdf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Hall, J. D., A. B. O'Connell, and J. G. Cook. 2017. Predictors of Student Productivity in Biomedical Graduate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School Applications. </a:t>
            </a: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PLoS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 One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12: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e0169121.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6"/>
              </a:rPr>
              <a:t>http://journals.plos.org/plosone/article?id=10.1371/journal.pone.0169121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Kuncel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NR., Ones, DA and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Hezlett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SA. 2001. A comprehensive meta-analysis of the predictive ability of the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GRE: Implications for graduate student selection and performance.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Psychological Bulletin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127: 162-181.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7"/>
              </a:rPr>
              <a:t>https://www.ncbi.nlm.nih.gov/pubmed/11271753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Open Sans Light"/>
            </a:endParaRPr>
          </a:p>
          <a:p>
            <a:pPr defTabSz="914400"/>
            <a:r>
              <a:rPr lang="en-US" sz="10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Pacheco WI, Noel RJ, Porter JT, Appleyard CB. Beyond the GRE: Using a Composite Score to Predict the Success of Puerto Rican Students in Biomedical PhD </a:t>
            </a:r>
            <a:r>
              <a:rPr lang="en-US" sz="1000" dirty="0" err="1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Porgram</a:t>
            </a:r>
            <a:r>
              <a:rPr lang="en-US" sz="10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. CBE Life Sci Educ. 2015; 14: 1–7.</a:t>
            </a:r>
          </a:p>
          <a:p>
            <a:pPr defTabSz="914400"/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Posselt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J. R. 2014. Toward Inclusive Excellence in Graduate Education: Constructing Merit and Diversity in PhD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Admissions.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American Journal of Education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120: 481-514.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8"/>
              </a:rPr>
              <a:t>https://eric.ed.gov/?id=EJ1034780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Posselt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J. R. 2016.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Inside Graduate Admissions: Merit, Diversity, and Faculty Gatekeeping.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Cambridge: Harvard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University Press. (PDFs of Chapters 1 and 2 available by request to the Graduate Division.)</a:t>
            </a: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Weiner, O. 2013. How should we be selecting our graduate students?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Mol Biol Cell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25: 429-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430. 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9"/>
              </a:rPr>
              <a:t>http://www.molbiolcell.org/content/25/4/429.long</a:t>
            </a:r>
            <a:endParaRPr lang="en-US" altLang="en-US" sz="1000" dirty="0">
              <a:solidFill>
                <a:srgbClr val="07518C"/>
              </a:solidFill>
              <a:latin typeface="Open Sans Light"/>
            </a:endParaRPr>
          </a:p>
          <a:p>
            <a:pPr defTabSz="914400"/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Wilson,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Mirenda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 A., Max A. Odem, Taylor Walters, Anthony L.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DePass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, and Andrew J. Bean. 2019. A Model for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Holistic Review in Graduate Admissions That Decouples the GRE from Race, Ethnicity, and Gender.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</a:b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CBE—Life Sciences Education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Light"/>
              </a:rPr>
              <a:t>18:ar7, 1–12.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Open Sans Light"/>
                <a:hlinkClick r:id="rId10"/>
              </a:rPr>
              <a:t>https://www.ncbi.nlm.nih.gov/pubmed/30735085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6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B0B47-B46D-4B11-8136-5F23E33A7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2944168"/>
            <a:ext cx="6972300" cy="10298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Published data for STEM PhD students</a:t>
            </a:r>
          </a:p>
        </p:txBody>
      </p:sp>
    </p:spTree>
    <p:extLst>
      <p:ext uri="{BB962C8B-B14F-4D97-AF65-F5344CB8AC3E}">
        <p14:creationId xmlns:p14="http://schemas.microsoft.com/office/powerpoint/2010/main" val="416679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8" y="705394"/>
            <a:ext cx="8184662" cy="645612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Is the GRE prohibitive to specific student populations?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382" y="1619251"/>
            <a:ext cx="4479310" cy="442320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Short answer: yes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Growing evidence that the GRE is biased against or at best, inadequately represents abilities of minorities, females, and lower income students.</a:t>
            </a:r>
            <a:r>
              <a:rPr lang="en-US" baseline="30000" dirty="0">
                <a:solidFill>
                  <a:schemeClr val="accent4">
                    <a:lumMod val="25000"/>
                  </a:schemeClr>
                </a:solidFill>
              </a:rPr>
              <a:t>3,4,6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There are significant financial considerations: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Test prep course: $1000+ 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Test cost: $205</a:t>
            </a:r>
          </a:p>
          <a:p>
            <a:pPr lvl="2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Some students may/need to retake the exam 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Travel to take exam: $ location dependent</a:t>
            </a:r>
          </a:p>
          <a:p>
            <a:pPr lvl="1"/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Each score report request past the first four schools listed: $27</a:t>
            </a:r>
          </a:p>
          <a:p>
            <a:pPr lvl="2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Students are often recommended to apply to 10-15 schools; many apply to more</a:t>
            </a:r>
          </a:p>
          <a:p>
            <a:pPr lvl="1"/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6EAC1-EC66-44C4-A657-F9E40FB66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03"/>
          <a:stretch/>
        </p:blipFill>
        <p:spPr>
          <a:xfrm>
            <a:off x="4824548" y="2449859"/>
            <a:ext cx="4222219" cy="25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9FD26-FF47-4526-B5A4-685FF8148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15543"/>
            <a:ext cx="8104773" cy="547964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/>
              </a:rPr>
              <a:t>Is the GRE predictive of Ph.D. student success or performance?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1ED1E-FF27-41C6-8646-0CB0DE7BA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6" y="1758462"/>
            <a:ext cx="4638163" cy="4283995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Most recent analysis in 2017: data collected for 683 students (2003-2011) in Vanderbilt BME program; analysis included: 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Application info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Self-reporting after graduation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Mentor evaluation of student performance after graduation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Applicants with higher GRE scores get better grades in their grad courses.</a:t>
            </a:r>
            <a:endParaRPr lang="en-US" baseline="300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GRE scores do not predict which students pass their qualifying exams or graduated, or how long they spent in the program.</a:t>
            </a:r>
            <a:r>
              <a:rPr lang="en-US" baseline="30000" dirty="0">
                <a:solidFill>
                  <a:schemeClr val="accent4">
                    <a:lumMod val="25000"/>
                  </a:schemeClr>
                </a:solidFill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6F8D4-EA03-4445-AB78-7F6917ADD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9" t="3391" r="9414" b="67882"/>
          <a:stretch/>
        </p:blipFill>
        <p:spPr>
          <a:xfrm>
            <a:off x="5446528" y="1517301"/>
            <a:ext cx="2905134" cy="22112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97470" y="3537021"/>
            <a:ext cx="3846530" cy="3331028"/>
            <a:chOff x="5297470" y="3537021"/>
            <a:chExt cx="3846530" cy="3331028"/>
          </a:xfrm>
        </p:grpSpPr>
        <p:grpSp>
          <p:nvGrpSpPr>
            <p:cNvPr id="4" name="Group 3"/>
            <p:cNvGrpSpPr/>
            <p:nvPr/>
          </p:nvGrpSpPr>
          <p:grpSpPr>
            <a:xfrm>
              <a:off x="5297470" y="3537021"/>
              <a:ext cx="3613743" cy="3331028"/>
              <a:chOff x="5297470" y="3537021"/>
              <a:chExt cx="3613743" cy="33310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325289D-DBD4-4006-89B3-57648E1CF4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2454"/>
              <a:stretch/>
            </p:blipFill>
            <p:spPr>
              <a:xfrm>
                <a:off x="5297470" y="3537021"/>
                <a:ext cx="3613743" cy="333102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1652273-5CFA-40EF-8BE6-EBA364D57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520" r="26961" b="87131"/>
              <a:stretch/>
            </p:blipFill>
            <p:spPr>
              <a:xfrm>
                <a:off x="7584242" y="4859187"/>
                <a:ext cx="1326971" cy="59163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396387-F7C5-4ABF-8F6C-D1E89F9A49A5}"/>
                </a:ext>
              </a:extLst>
            </p:cNvPr>
            <p:cNvSpPr txBox="1"/>
            <p:nvPr/>
          </p:nvSpPr>
          <p:spPr>
            <a:xfrm>
              <a:off x="8182466" y="6396335"/>
              <a:ext cx="961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4">
                      <a:lumMod val="25000"/>
                    </a:schemeClr>
                  </a:solidFill>
                  <a:latin typeface="Open Sans Light"/>
                </a:rPr>
                <a:t>Moneta-Koehler et al (2017) </a:t>
              </a:r>
              <a:r>
                <a:rPr lang="en-US" sz="800" i="1" dirty="0" err="1">
                  <a:solidFill>
                    <a:schemeClr val="accent4">
                      <a:lumMod val="25000"/>
                    </a:schemeClr>
                  </a:solidFill>
                  <a:latin typeface="Open Sans Light"/>
                </a:rPr>
                <a:t>PLoS</a:t>
              </a:r>
              <a:r>
                <a:rPr lang="en-US" sz="800" i="1" dirty="0">
                  <a:solidFill>
                    <a:schemeClr val="accent4">
                      <a:lumMod val="25000"/>
                    </a:schemeClr>
                  </a:solidFill>
                  <a:latin typeface="Open Sans Light"/>
                </a:rPr>
                <a:t> One</a:t>
              </a:r>
              <a:endParaRPr lang="en-US" sz="800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57DD3-1DC5-4809-A5DD-2BCD52841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703384"/>
            <a:ext cx="8184662" cy="6601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 Light"/>
              </a:rPr>
              <a:t>A more recent study in 2018 showed additional interesting trends…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7AC9-0D36-4EB8-B2A8-E84DEF076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“Our findings provide strong evidence that GRE scores are not predictive of STEM doctoral degree completion for U.S. and Permanent Resident students.”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“We found that GRE Q scores did not predict PhD completion for women in STEM programs.”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“unexpectedly, GRE Q scores were 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higher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 for men who 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left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 than for those who completed PhDs.”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men with GRE scores in the lowest quartile finished at higher rates than any other group, a pattern seen in each of the four institutions. </a:t>
            </a:r>
          </a:p>
          <a:p>
            <a:pPr lvl="1"/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men in the lowest quartile had GRE Q percentile scores averaging approximately 34, and those in the highest quartile had percentile scores averaging 91.</a:t>
            </a:r>
          </a:p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“GRE scores did not predict time to degree or foretell who would leave during or after the first year”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6EC6F-7F56-4A5B-A049-0F1284E4CC9B}"/>
              </a:ext>
            </a:extLst>
          </p:cNvPr>
          <p:cNvSpPr txBox="1"/>
          <p:nvPr/>
        </p:nvSpPr>
        <p:spPr>
          <a:xfrm>
            <a:off x="3768132" y="5506497"/>
            <a:ext cx="537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Peterson et al (2018) </a:t>
            </a:r>
            <a:r>
              <a:rPr lang="en-US" sz="1100" i="1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PLOS ONE </a:t>
            </a:r>
            <a:r>
              <a:rPr lang="en-US" sz="1100" dirty="0">
                <a:solidFill>
                  <a:schemeClr val="accent4">
                    <a:lumMod val="25000"/>
                  </a:schemeClr>
                </a:solidFill>
                <a:latin typeface="Open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https://doi.org/10.1371/journal.pone.0206570</a:t>
            </a:r>
            <a:endParaRPr lang="en-US" sz="1100" dirty="0">
              <a:solidFill>
                <a:schemeClr val="accent4">
                  <a:lumMod val="25000"/>
                </a:scheme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851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B0B47-B46D-4B11-8136-5F23E33A7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3165230"/>
            <a:ext cx="6972300" cy="808749"/>
          </a:xfrm>
        </p:spPr>
        <p:txBody>
          <a:bodyPr/>
          <a:lstStyle/>
          <a:p>
            <a:r>
              <a:rPr lang="en-US" dirty="0"/>
              <a:t>UW </a:t>
            </a:r>
            <a:r>
              <a:rPr lang="en-US" dirty="0" err="1"/>
              <a:t>ChemE</a:t>
            </a:r>
            <a:r>
              <a:rPr lang="en-US" dirty="0"/>
              <a:t> MS and PhD data</a:t>
            </a:r>
          </a:p>
        </p:txBody>
      </p:sp>
    </p:spTree>
    <p:extLst>
      <p:ext uri="{BB962C8B-B14F-4D97-AF65-F5344CB8AC3E}">
        <p14:creationId xmlns:p14="http://schemas.microsoft.com/office/powerpoint/2010/main" val="98783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59FDA-C2B6-4F0F-B61F-BDA902683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661850"/>
            <a:ext cx="8184662" cy="7016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 Light"/>
              </a:rPr>
              <a:t>Is M.S. student performance (grad GPA) correlated to GRE scores?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BE45A-74A5-4D75-8029-D7BA557C46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MS degrees awarded in UW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ChemE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Open Sans Light"/>
              </a:rPr>
              <a:t> from A2015 – W2019</a:t>
            </a:r>
          </a:p>
          <a:p>
            <a:endParaRPr lang="en-US" dirty="0">
              <a:solidFill>
                <a:schemeClr val="accent4">
                  <a:lumMod val="25000"/>
                </a:schemeClr>
              </a:solidFill>
              <a:latin typeface="Open Sans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168DA-49D5-483A-B8D7-C03691055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8" t="27792" b="34494"/>
          <a:stretch/>
        </p:blipFill>
        <p:spPr>
          <a:xfrm>
            <a:off x="3547307" y="2141838"/>
            <a:ext cx="1024693" cy="828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698AF7-4B2D-4CC2-BA9D-F26069F89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816"/>
          <a:stretch/>
        </p:blipFill>
        <p:spPr>
          <a:xfrm>
            <a:off x="46064" y="2382725"/>
            <a:ext cx="3222172" cy="2325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8F961-7068-4DA6-950D-041AE1B0B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1" r="28610"/>
          <a:stretch/>
        </p:blipFill>
        <p:spPr>
          <a:xfrm>
            <a:off x="3279315" y="2395662"/>
            <a:ext cx="2943722" cy="2320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0EE6B3-0849-4DE5-8234-FC0C6D21C8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3" r="28004"/>
          <a:stretch/>
        </p:blipFill>
        <p:spPr>
          <a:xfrm>
            <a:off x="6206462" y="2388006"/>
            <a:ext cx="2943723" cy="23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541CC-3665-4410-9612-C1051CD0B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8" y="834012"/>
            <a:ext cx="8184662" cy="529495"/>
          </a:xfrm>
        </p:spPr>
        <p:txBody>
          <a:bodyPr>
            <a:normAutofit/>
          </a:bodyPr>
          <a:lstStyle/>
          <a:p>
            <a:r>
              <a:rPr lang="en-US" dirty="0"/>
              <a:t>MS GRE score for international students plotted verse grad GPA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40B2-D1D4-476D-8DD1-00FF19A44C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206" y="5007354"/>
            <a:ext cx="8196210" cy="76859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General conclusion: no correlation between any GRE score and first year grad GPA for international MS students, and no difference between male and female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C102D-0887-4FD3-95C6-D3E69E12F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9" r="23705"/>
          <a:stretch/>
        </p:blipFill>
        <p:spPr>
          <a:xfrm>
            <a:off x="0" y="2505320"/>
            <a:ext cx="3185327" cy="2294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8EB85-9B23-4A6C-9925-2DA41FBD6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4" r="23705"/>
          <a:stretch/>
        </p:blipFill>
        <p:spPr>
          <a:xfrm>
            <a:off x="3086648" y="2469645"/>
            <a:ext cx="3185327" cy="233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DC3A8-8BC1-4676-8E62-8C4E930BE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3" r="24426"/>
          <a:stretch/>
        </p:blipFill>
        <p:spPr>
          <a:xfrm>
            <a:off x="6014105" y="2469645"/>
            <a:ext cx="3129896" cy="2294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B2DB0-AFBA-4E39-89E1-E042EDCAB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60" t="9563" b="58632"/>
          <a:stretch/>
        </p:blipFill>
        <p:spPr>
          <a:xfrm>
            <a:off x="6666257" y="1842230"/>
            <a:ext cx="912796" cy="8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238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emE-presentation-white" id="{B341B42E-47B1-9B4F-8FD7-1DBBB7160963}" vid="{80EE7112-F3A1-4043-A842-24C7CF6DE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ChemE-presentation-white</Template>
  <TotalTime>2626</TotalTime>
  <Words>2062</Words>
  <Application>Microsoft Office PowerPoint</Application>
  <PresentationFormat>On-screen Show (4:3)</PresentationFormat>
  <Paragraphs>142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Encode Sans Normal Black</vt:lpstr>
      <vt:lpstr>Lucida Grande</vt:lpstr>
      <vt:lpstr>Open Sans Light</vt:lpstr>
      <vt:lpstr>Uni Sans Regular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Doermann</dc:creator>
  <cp:lastModifiedBy>Elizabeth Nance</cp:lastModifiedBy>
  <cp:revision>102</cp:revision>
  <cp:lastPrinted>2019-05-09T17:08:22Z</cp:lastPrinted>
  <dcterms:created xsi:type="dcterms:W3CDTF">2019-08-15T20:17:32Z</dcterms:created>
  <dcterms:modified xsi:type="dcterms:W3CDTF">2020-07-29T20:49:47Z</dcterms:modified>
</cp:coreProperties>
</file>