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handoutMasterIdLst>
    <p:handoutMasterId r:id="rId14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60" r:id="rId11"/>
    <p:sldId id="257" r:id="rId12"/>
    <p:sldId id="268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96" y="-4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165A3-162F-47C7-95F1-6DCAD0BD920C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AAD36-74BF-47DD-87C9-0D65AB12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0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700-CD9E-4A7B-998B-BC4142C2922F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7BE0-415F-4819-917F-EE83E29963F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700-CD9E-4A7B-998B-BC4142C2922F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7BE0-415F-4819-917F-EE83E2996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700-CD9E-4A7B-998B-BC4142C2922F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7BE0-415F-4819-917F-EE83E2996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32DB1-6C89-4A2E-8A58-466980F33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700-CD9E-4A7B-998B-BC4142C2922F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7BE0-415F-4819-917F-EE83E2996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700-CD9E-4A7B-998B-BC4142C2922F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7BE0-415F-4819-917F-EE83E29963F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700-CD9E-4A7B-998B-BC4142C2922F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7BE0-415F-4819-917F-EE83E2996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700-CD9E-4A7B-998B-BC4142C2922F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7BE0-415F-4819-917F-EE83E29963F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700-CD9E-4A7B-998B-BC4142C2922F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7BE0-415F-4819-917F-EE83E2996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700-CD9E-4A7B-998B-BC4142C2922F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7BE0-415F-4819-917F-EE83E2996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700-CD9E-4A7B-998B-BC4142C2922F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7BE0-415F-4819-917F-EE83E29963F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700-CD9E-4A7B-998B-BC4142C2922F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7BE0-415F-4819-917F-EE83E2996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EA4700-CD9E-4A7B-998B-BC4142C2922F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FE07BE0-415F-4819-917F-EE83E29963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Statistics and Outliers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Aaron Saks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Process Advancement Leader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Boise, Inc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10/26/2011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964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Outliers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spend most of our time working on the </a:t>
            </a:r>
            <a:r>
              <a:rPr lang="en-US" sz="2800" u="sng" dirty="0" smtClean="0"/>
              <a:t>outliers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Process problems</a:t>
            </a:r>
          </a:p>
          <a:p>
            <a:pPr lvl="1"/>
            <a:r>
              <a:rPr lang="en-US" sz="2400" dirty="0" smtClean="0"/>
              <a:t>Lowering cost</a:t>
            </a:r>
          </a:p>
          <a:p>
            <a:pPr lvl="1"/>
            <a:r>
              <a:rPr lang="en-US" sz="2400" dirty="0" smtClean="0"/>
              <a:t>Increasing production</a:t>
            </a:r>
          </a:p>
          <a:p>
            <a:r>
              <a:rPr lang="en-US" sz="2800" dirty="0" smtClean="0"/>
              <a:t>Outliers exist in people too</a:t>
            </a:r>
          </a:p>
          <a:p>
            <a:pPr lvl="1"/>
            <a:r>
              <a:rPr lang="en-US" sz="2400" dirty="0" smtClean="0"/>
              <a:t>Top 20</a:t>
            </a:r>
          </a:p>
          <a:p>
            <a:pPr lvl="1"/>
            <a:r>
              <a:rPr lang="en-US" sz="2400" dirty="0" smtClean="0"/>
              <a:t>Middle 70</a:t>
            </a:r>
          </a:p>
          <a:p>
            <a:pPr lvl="1"/>
            <a:r>
              <a:rPr lang="en-US" sz="2400" dirty="0" smtClean="0"/>
              <a:t>Bottom 10</a:t>
            </a:r>
          </a:p>
          <a:p>
            <a:r>
              <a:rPr lang="en-US" sz="2800" dirty="0" smtClean="0"/>
              <a:t>The future leaders of tomorrow will be from the top 20.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9435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Thoughts for a New Engineer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Understand what is expected </a:t>
            </a:r>
          </a:p>
          <a:p>
            <a:r>
              <a:rPr lang="en-US" sz="3600" dirty="0" smtClean="0"/>
              <a:t>Focus on independent learning</a:t>
            </a:r>
          </a:p>
          <a:p>
            <a:r>
              <a:rPr lang="en-US" sz="3600" dirty="0"/>
              <a:t>Always speak from facts and data</a:t>
            </a:r>
          </a:p>
          <a:p>
            <a:r>
              <a:rPr lang="en-US" sz="3600" dirty="0" smtClean="0"/>
              <a:t>Effective communication creates results </a:t>
            </a:r>
          </a:p>
          <a:p>
            <a:r>
              <a:rPr lang="en-US" sz="3600" dirty="0" smtClean="0"/>
              <a:t>Focus on business results and accomplishments  </a:t>
            </a:r>
          </a:p>
          <a:p>
            <a:r>
              <a:rPr lang="en-US" sz="3600" dirty="0"/>
              <a:t>You don’t have to be at the top to be a </a:t>
            </a:r>
            <a:r>
              <a:rPr lang="en-US" sz="3600" dirty="0" smtClean="0"/>
              <a:t>leader</a:t>
            </a:r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6883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Questions: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has been your biggest challenge?</a:t>
            </a:r>
          </a:p>
          <a:p>
            <a:r>
              <a:rPr lang="en-US" sz="3200" dirty="0" smtClean="0"/>
              <a:t>If you could go back to school what additional classes would you take?</a:t>
            </a:r>
          </a:p>
          <a:p>
            <a:r>
              <a:rPr lang="en-US" sz="3200" dirty="0" smtClean="0"/>
              <a:t>What's a typical day like?</a:t>
            </a:r>
          </a:p>
          <a:p>
            <a:r>
              <a:rPr lang="en-US" sz="3200" dirty="0" smtClean="0"/>
              <a:t>What kind of products does Boise make?</a:t>
            </a:r>
          </a:p>
          <a:p>
            <a:r>
              <a:rPr lang="en-US" sz="3200" dirty="0" smtClean="0"/>
              <a:t>How long do projects last?</a:t>
            </a:r>
          </a:p>
          <a:p>
            <a:r>
              <a:rPr lang="en-US" sz="3200" dirty="0" smtClean="0"/>
              <a:t>What ethical issues have you encountered?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393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Bio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Graduated in 2007 – </a:t>
            </a:r>
            <a:r>
              <a:rPr lang="en-US" sz="3200" dirty="0" err="1" smtClean="0"/>
              <a:t>ChemE</a:t>
            </a:r>
            <a:r>
              <a:rPr lang="en-US" sz="3200" dirty="0" smtClean="0"/>
              <a:t> and PSE</a:t>
            </a:r>
          </a:p>
          <a:p>
            <a:r>
              <a:rPr lang="en-US" sz="3200" dirty="0" smtClean="0"/>
              <a:t>Started career with Boise Inc, Wallula WA as a process engineer </a:t>
            </a:r>
          </a:p>
          <a:p>
            <a:r>
              <a:rPr lang="en-US" sz="3200" dirty="0" smtClean="0"/>
              <a:t>October 2008 went to work for Envoy Development</a:t>
            </a:r>
          </a:p>
          <a:p>
            <a:r>
              <a:rPr lang="en-US" sz="3200" dirty="0" smtClean="0"/>
              <a:t>April 2010 returned to Boise as Process Advancement Leader, Wallula WA</a:t>
            </a:r>
          </a:p>
          <a:p>
            <a:r>
              <a:rPr lang="en-US" sz="3200" dirty="0" smtClean="0"/>
              <a:t>November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2011 move to Boise, ID to become Project Manager for Boise Packaging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7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Statistics and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Why is it important?</a:t>
            </a:r>
          </a:p>
          <a:p>
            <a:pPr lvl="1"/>
            <a:r>
              <a:rPr lang="en-US" sz="2800" dirty="0" smtClean="0"/>
              <a:t>Everything we really know, we know because of data. </a:t>
            </a:r>
          </a:p>
          <a:p>
            <a:r>
              <a:rPr lang="en-US" sz="3200" dirty="0" smtClean="0"/>
              <a:t>As a new engineer, we know how to apply math and logic to solve problems.</a:t>
            </a:r>
          </a:p>
          <a:p>
            <a:pPr lvl="1"/>
            <a:r>
              <a:rPr lang="en-US" sz="2800" dirty="0" smtClean="0"/>
              <a:t>We don’t really know how anything works.</a:t>
            </a:r>
          </a:p>
          <a:p>
            <a:r>
              <a:rPr lang="en-US" sz="3200" dirty="0" smtClean="0"/>
              <a:t>By focusing on the </a:t>
            </a:r>
            <a:r>
              <a:rPr lang="en-US" sz="3200" u="sng" dirty="0" smtClean="0"/>
              <a:t>data</a:t>
            </a:r>
            <a:r>
              <a:rPr lang="en-US" sz="3200" dirty="0" smtClean="0"/>
              <a:t> we can learn, solve problems, and teach others. </a:t>
            </a:r>
          </a:p>
          <a:p>
            <a:pPr lvl="1"/>
            <a:r>
              <a:rPr lang="en-US" sz="2800" dirty="0" smtClean="0"/>
              <a:t>There is a lot of data out there.</a:t>
            </a:r>
          </a:p>
          <a:p>
            <a:pPr lvl="1"/>
            <a:r>
              <a:rPr lang="en-US" sz="2800" dirty="0" smtClean="0"/>
              <a:t>Statistics = </a:t>
            </a:r>
            <a:r>
              <a:rPr lang="en-US" sz="2800" dirty="0"/>
              <a:t>T</a:t>
            </a:r>
            <a:r>
              <a:rPr lang="en-US" sz="2800" dirty="0" smtClean="0"/>
              <a:t>he language of data.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8347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Thinking Statistically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219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can’t just think in terms of the “average”. </a:t>
            </a:r>
          </a:p>
          <a:p>
            <a:r>
              <a:rPr lang="en-US" sz="2800" dirty="0" smtClean="0"/>
              <a:t>Need to think in terms of the </a:t>
            </a:r>
            <a:r>
              <a:rPr lang="en-US" sz="2800" u="sng" dirty="0" smtClean="0"/>
              <a:t>distribution</a:t>
            </a:r>
            <a:r>
              <a:rPr lang="en-US" sz="2800" dirty="0" smtClean="0"/>
              <a:t> of data, and the probability of events occurring. </a:t>
            </a:r>
          </a:p>
          <a:p>
            <a:r>
              <a:rPr lang="en-US" sz="2800" dirty="0" smtClean="0"/>
              <a:t>What are good statistical tools for a new engineer?</a:t>
            </a:r>
          </a:p>
          <a:p>
            <a:pPr lvl="1"/>
            <a:r>
              <a:rPr lang="en-US" sz="2400" dirty="0" smtClean="0"/>
              <a:t>Six Sigma methods</a:t>
            </a:r>
          </a:p>
          <a:p>
            <a:pPr lvl="1"/>
            <a:r>
              <a:rPr lang="en-US" sz="2400" dirty="0" smtClean="0"/>
              <a:t>Understanding the common probability distributions and their mean and variance</a:t>
            </a:r>
          </a:p>
          <a:p>
            <a:pPr lvl="1"/>
            <a:r>
              <a:rPr lang="en-US" sz="2400" dirty="0" smtClean="0"/>
              <a:t>Understanding histograms and </a:t>
            </a:r>
            <a:r>
              <a:rPr lang="en-US" sz="2400" dirty="0" err="1" smtClean="0"/>
              <a:t>pareto</a:t>
            </a:r>
            <a:r>
              <a:rPr lang="en-US" sz="2400" dirty="0" smtClean="0"/>
              <a:t> charts</a:t>
            </a:r>
          </a:p>
          <a:p>
            <a:pPr lvl="1"/>
            <a:r>
              <a:rPr lang="en-US" sz="2400" dirty="0" smtClean="0"/>
              <a:t>Excel skills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1972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229600" cy="609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Tear Strength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9225"/>
            <a:ext cx="9144000" cy="543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04800" y="1304131"/>
            <a:ext cx="5257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4.1% represents ~ 1640 tons below current spec</a:t>
            </a:r>
          </a:p>
          <a:p>
            <a:pPr>
              <a:spcBef>
                <a:spcPct val="50000"/>
              </a:spcBef>
            </a:pPr>
            <a:r>
              <a:rPr lang="en-US" dirty="0"/>
              <a:t>~40 </a:t>
            </a:r>
            <a:r>
              <a:rPr lang="en-US" dirty="0" smtClean="0"/>
              <a:t>tons (0.1%) </a:t>
            </a:r>
            <a:r>
              <a:rPr lang="en-US" dirty="0"/>
              <a:t>rejected for below-spec MD tear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V="1">
            <a:off x="8077200" y="2438400"/>
            <a:ext cx="0" cy="3505200"/>
          </a:xfrm>
          <a:prstGeom prst="line">
            <a:avLst/>
          </a:prstGeom>
          <a:noFill/>
          <a:ln w="222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705600" y="2514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Current Target: 42</a:t>
            </a:r>
          </a:p>
        </p:txBody>
      </p:sp>
    </p:spTree>
    <p:extLst>
      <p:ext uri="{BB962C8B-B14F-4D97-AF65-F5344CB8AC3E}">
        <p14:creationId xmlns:p14="http://schemas.microsoft.com/office/powerpoint/2010/main" val="2111096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Ppkm: Run to Target and Reduce Variation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Historically, papermakers would run “in the warning” all day, as long as the tests are within specification limits.</a:t>
            </a:r>
          </a:p>
          <a:p>
            <a:r>
              <a:rPr lang="en-US" sz="2800" dirty="0" smtClean="0"/>
              <a:t>This resulted in running off target, with different means run to run (Poor Quality). </a:t>
            </a:r>
          </a:p>
          <a:p>
            <a:r>
              <a:rPr lang="en-US" sz="2800" dirty="0" smtClean="0"/>
              <a:t>Needed a way to encourage ($$$) running to targets, and reducing variation within the specs.</a:t>
            </a:r>
          </a:p>
          <a:p>
            <a:r>
              <a:rPr lang="en-US" sz="2800" dirty="0" smtClean="0"/>
              <a:t>Created a variation on the classical Process Capability metric “Cpk”. </a:t>
            </a:r>
          </a:p>
          <a:p>
            <a:r>
              <a:rPr lang="en-US" sz="2800" dirty="0" smtClean="0"/>
              <a:t>Result </a:t>
            </a:r>
            <a:r>
              <a:rPr lang="en-US" sz="2800" dirty="0" smtClean="0">
                <a:sym typeface="Wingdings" pitchFamily="2" charset="2"/>
              </a:rPr>
              <a:t> a financial incentive for improving Quality.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8074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77982" y="228600"/>
            <a:ext cx="8229600" cy="838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P</a:t>
            </a:r>
            <a:r>
              <a:rPr lang="en-US" sz="2800" baseline="-25000" dirty="0" smtClean="0">
                <a:solidFill>
                  <a:schemeClr val="tx1"/>
                </a:solidFill>
              </a:rPr>
              <a:t>pkm</a:t>
            </a:r>
            <a:r>
              <a:rPr lang="en-US" sz="2800" dirty="0" smtClean="0">
                <a:solidFill>
                  <a:schemeClr val="tx1"/>
                </a:solidFill>
              </a:rPr>
              <a:t> - Running to Target and Reducing Variation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0" y="1066800"/>
            <a:ext cx="4191000" cy="434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200" b="1" dirty="0" smtClean="0"/>
              <a:t>P</a:t>
            </a:r>
            <a:r>
              <a:rPr lang="en-US" sz="2200" b="1" baseline="-25000" dirty="0" smtClean="0"/>
              <a:t>pkm</a:t>
            </a:r>
            <a:r>
              <a:rPr lang="en-US" sz="2200" dirty="0" smtClean="0"/>
              <a:t> is an example of a </a:t>
            </a:r>
            <a:r>
              <a:rPr lang="en-US" sz="2200" b="1" i="1" dirty="0" smtClean="0"/>
              <a:t>process performance metric</a:t>
            </a:r>
            <a:r>
              <a:rPr lang="en-US" sz="2200" dirty="0" smtClean="0"/>
              <a:t>. </a:t>
            </a:r>
          </a:p>
          <a:p>
            <a:pPr eaLnBrk="1" hangingPunct="1">
              <a:defRPr/>
            </a:pPr>
            <a:r>
              <a:rPr lang="en-US" sz="2200" dirty="0" smtClean="0"/>
              <a:t>P</a:t>
            </a:r>
            <a:r>
              <a:rPr lang="en-US" sz="2200" baseline="-25000" dirty="0" smtClean="0"/>
              <a:t>pkm</a:t>
            </a:r>
            <a:r>
              <a:rPr lang="en-US" sz="2200" dirty="0" smtClean="0"/>
              <a:t> captures both deviation from target and variation within specification limits. </a:t>
            </a:r>
          </a:p>
          <a:p>
            <a:pPr eaLnBrk="1" hangingPunct="1">
              <a:defRPr/>
            </a:pPr>
            <a:r>
              <a:rPr lang="en-US" sz="2200" dirty="0" smtClean="0"/>
              <a:t>If P</a:t>
            </a:r>
            <a:r>
              <a:rPr lang="en-US" sz="2200" baseline="-25000" dirty="0" smtClean="0"/>
              <a:t>pkm</a:t>
            </a:r>
            <a:r>
              <a:rPr lang="en-US" sz="2200" dirty="0" smtClean="0"/>
              <a:t> &gt;= 1, then the process is </a:t>
            </a:r>
            <a:r>
              <a:rPr lang="en-US" sz="2200" b="1" i="1" dirty="0" smtClean="0"/>
              <a:t>Capable</a:t>
            </a:r>
            <a:r>
              <a:rPr lang="en-US" sz="2200" dirty="0" smtClean="0"/>
              <a:t>: running to target and variation is well within specification limits</a:t>
            </a:r>
          </a:p>
          <a:p>
            <a:pPr eaLnBrk="1" hangingPunct="1">
              <a:defRPr/>
            </a:pPr>
            <a:r>
              <a:rPr lang="en-US" sz="2200" dirty="0" smtClean="0"/>
              <a:t>To improve Quality we award operators for the number for Key Product Properties that have a Ppkm value above 1.0. </a:t>
            </a:r>
            <a:endParaRPr lang="en-US" sz="2200" b="1" dirty="0" smtClean="0">
              <a:solidFill>
                <a:srgbClr val="FF0000"/>
              </a:solidFill>
            </a:endParaRPr>
          </a:p>
        </p:txBody>
      </p:sp>
      <p:pic>
        <p:nvPicPr>
          <p:cNvPr id="3076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116013"/>
            <a:ext cx="3962400" cy="2719387"/>
          </a:xfrm>
          <a:noFill/>
        </p:spPr>
      </p:pic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0" y="337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078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59200"/>
            <a:ext cx="3962400" cy="271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509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463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7543800" y="3211513"/>
            <a:ext cx="1600200" cy="36988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Ppkm = 1.02</a:t>
            </a:r>
          </a:p>
        </p:txBody>
      </p:sp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228600" y="3981450"/>
            <a:ext cx="571500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dirty="0"/>
              <a:t>Here is an example of a process that has a P</a:t>
            </a:r>
            <a:r>
              <a:rPr lang="en-US" baseline="-25000" dirty="0"/>
              <a:t>pkm</a:t>
            </a:r>
            <a:r>
              <a:rPr lang="en-US" dirty="0"/>
              <a:t>&gt;1, meaning it is fully capable of meeting customer expectations. 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/>
              <a:t>Process is running to target – i.e. the mean is equal to the target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/>
              <a:t>Variation is well within the Specification (Red) limits. </a:t>
            </a:r>
          </a:p>
          <a:p>
            <a:pPr eaLnBrk="1" hangingPunct="1">
              <a:buFont typeface="Arial" charset="0"/>
              <a:buChar char="•"/>
            </a:pPr>
            <a:endParaRPr lang="en-US" dirty="0"/>
          </a:p>
        </p:txBody>
      </p:sp>
      <p:sp>
        <p:nvSpPr>
          <p:cNvPr id="6149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54BE2E2-A049-4999-AC6A-F09CF548FA20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4725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3446463"/>
            <a:ext cx="8729663" cy="341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0"/>
            <a:ext cx="8729663" cy="341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7620000" y="3227388"/>
            <a:ext cx="1447800" cy="368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Ppkm = .65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9FA5414-21DB-47E9-82EB-F43DD062ECE6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828800" y="2209800"/>
            <a:ext cx="434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Running to Target – Excessive variation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09800" y="5638800"/>
            <a:ext cx="396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Acceptable variation – but off Target</a:t>
            </a:r>
          </a:p>
        </p:txBody>
      </p:sp>
    </p:spTree>
    <p:extLst>
      <p:ext uri="{BB962C8B-B14F-4D97-AF65-F5344CB8AC3E}">
        <p14:creationId xmlns:p14="http://schemas.microsoft.com/office/powerpoint/2010/main" val="3806256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218</TotalTime>
  <Words>606</Words>
  <Application>Microsoft Macintosh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Statistics and Outliers</vt:lpstr>
      <vt:lpstr>Bio</vt:lpstr>
      <vt:lpstr>Statistics and Data</vt:lpstr>
      <vt:lpstr>Thinking Statistically</vt:lpstr>
      <vt:lpstr>Tear Strength</vt:lpstr>
      <vt:lpstr>Ppkm: Run to Target and Reduce Variation</vt:lpstr>
      <vt:lpstr>Ppkm - Running to Target and Reducing Variation</vt:lpstr>
      <vt:lpstr>PowerPoint Presentation</vt:lpstr>
      <vt:lpstr>PowerPoint Presentation</vt:lpstr>
      <vt:lpstr>Outliers</vt:lpstr>
      <vt:lpstr>Thoughts for a New Engineer</vt:lpstr>
      <vt:lpstr>Questions:</vt:lpstr>
    </vt:vector>
  </TitlesOfParts>
  <Company>Boise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Aaron Saks</dc:title>
  <dc:creator>Aaron Saks</dc:creator>
  <cp:lastModifiedBy>Nicole Lutton</cp:lastModifiedBy>
  <cp:revision>23</cp:revision>
  <cp:lastPrinted>2011-10-26T00:16:47Z</cp:lastPrinted>
  <dcterms:created xsi:type="dcterms:W3CDTF">2011-10-25T21:36:50Z</dcterms:created>
  <dcterms:modified xsi:type="dcterms:W3CDTF">2011-10-28T17:51:42Z</dcterms:modified>
</cp:coreProperties>
</file>